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F16100-099F-457E-8999-BBD5430D5579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FDEE0E-8A79-4FF4-AB66-16BD67D37E5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Приёмы технологии формирования критического мышления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Булатова О.Г., </a:t>
            </a:r>
          </a:p>
          <a:p>
            <a:pPr algn="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физики</a:t>
            </a:r>
          </a:p>
          <a:p>
            <a:pPr algn="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№ 89</a:t>
            </a: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915254"/>
              </p:ext>
            </p:extLst>
          </p:nvPr>
        </p:nvGraphicFramePr>
        <p:xfrm>
          <a:off x="323528" y="1412776"/>
          <a:ext cx="8568952" cy="529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06"/>
                <a:gridCol w="2676778"/>
                <a:gridCol w="2304256"/>
                <a:gridCol w="2808312"/>
              </a:tblGrid>
              <a:tr h="690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Стадия (фаза)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Возможные приемы и методы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6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ru-RU" sz="16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возвращает учащихся к первоначальным записям – предположениям, внести изменения, дополнения; дать творческие, исследовательские или практические задания на основе изученной информации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соотносят «новую» информацию со старой, используя знания, полученные на стадии осмысления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-Заполнение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кластеров, таблиц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-Установление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причинно - следственной связи между блоками информации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-Возврат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клю­чевым словам, верным и неверным утверждениям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-Ответы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постав­ленные вопросы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-Организация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устных и письменных круглых столов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-Организация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различного вида дискуссий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-Исследование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отдельным вопросам 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  <a:tab pos="256540" algn="l"/>
                        </a:tabLst>
                      </a:pPr>
                      <a:r>
                        <a:rPr lang="ru-RU" sz="1600" spc="-1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-Написание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творческих работ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Приемы и методы, которые можно использовать</a:t>
            </a:r>
            <a:b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 на уроках на каждом этапе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5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237641"/>
              </p:ext>
            </p:extLst>
          </p:nvPr>
        </p:nvGraphicFramePr>
        <p:xfrm>
          <a:off x="251520" y="1052735"/>
          <a:ext cx="8640960" cy="5234177"/>
        </p:xfrm>
        <a:graphic>
          <a:graphicData uri="http://schemas.openxmlformats.org/drawingml/2006/table">
            <a:tbl>
              <a:tblPr firstRow="1" firstCol="1" bandRow="1"/>
              <a:tblGrid>
                <a:gridCol w="2571549"/>
                <a:gridCol w="6069411"/>
              </a:tblGrid>
              <a:tr h="2193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дано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нужно определить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95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400"/>
                        <a:buFont typeface="Corsiva"/>
                        <a:buNone/>
                        <a:tabLst>
                          <a:tab pos="17145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Описание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явления или процесса, наблюдаемого в окружающей жизни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Узнать или объяснить явление (в зависимости от уровня сложности задания);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способ использовать это явление в другой ситуации или предотвратить данный процесс и т.п.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3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400"/>
                        <a:buFont typeface="Corsiva"/>
                        <a:buNone/>
                        <a:tabLst>
                          <a:tab pos="17145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технического устройства, способа применения в технике тех или иных изученных физических явлений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Узнать явление, лежащее в основе принципа действия данного устройства;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достоинства или недостатки использования данного устройства или механизма;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(выбрать из предложенного) способы безопасного использования описанного устройства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956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400"/>
                        <a:buFont typeface="Corsiva"/>
                        <a:buNone/>
                        <a:tabLst>
                          <a:tab pos="17145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Описание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цели исследования, гипотезы опыта или наблюдения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Предложить план проведения исследования зависимости одной физической величины от другой;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выбрать оборудование (предложить экспериментальную установку) для проверки выдвинутой гипотезы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34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400"/>
                        <a:buFont typeface="Corsiva"/>
                        <a:buNone/>
                        <a:tabLst>
                          <a:tab pos="17145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Описание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результатов наблюдения или опыта в виде таблицы, графика, текста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Сделать вывод (выбрать одни из выводов) на основании полученных результатов;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значение параметра, характеризующего полученную в опыте зависимость физических величин;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оценить достоверность полученных результатов исходя из заданных погрешностей измерений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30432"/>
          </a:xfrm>
        </p:spPr>
        <p:txBody>
          <a:bodyPr>
            <a:normAutofit fontScale="90000"/>
          </a:bodyPr>
          <a:lstStyle/>
          <a:p>
            <a:pPr marR="190500">
              <a:spcAft>
                <a:spcPts val="0"/>
              </a:spcAft>
            </a:pP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Модель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компетентостно</a:t>
            </a:r>
            <a:r>
              <a:rPr lang="ru-RU" sz="28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-ориентированных 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8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это способность и стремление оценивать разные утверждения и делать объективные суждения на основе хорошо обоснованных доказательств.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Критическое 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</a:rPr>
              <a:t>мышление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73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916832"/>
            <a:ext cx="8496944" cy="420933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поднимает и формулирует жизненно важные вопросы и проблемы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собирает, оценивает и эффективно интерпретирует относящуюся к делу информацию;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проверяет полученные выводы и принятые решения в соответствии с релевантными критериями и стандартами;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признает и оценивает допущения, скрытые смыслы и практические последствия;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эффективно общается с партнерами, решая сложные проблемы, аргументируя свою точку зрения.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Критически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мыслящий человек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4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209331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задавать вопросы, интерес.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Корректное определение проблемы.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Отличие фактов от мнений.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Исследование фактов и доказательств.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Анализ идеи, предложения.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Контроль над эмоциями в объяснениях.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Упрощение без утраты сущности.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Терпимость к неопределенности.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мыслить на перспективу (критическая позиция)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Умение мылить нестандартно.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  <a:tabLst>
                <a:tab pos="630555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Основными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психологическими действиями, способствующими развитию критического мышления являются: </a:t>
            </a:r>
            <a:r>
              <a:rPr lang="ru-RU" sz="3200" dirty="0">
                <a:latin typeface="Times New Roman"/>
                <a:ea typeface="Times New Roman"/>
              </a:rPr>
              <a:t/>
            </a:r>
            <a:br>
              <a:rPr lang="ru-RU" sz="3200" dirty="0">
                <a:latin typeface="Times New Roman"/>
                <a:ea typeface="Times New Roman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4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464496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Наблюдать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- значит видеть и замечать кого-либо/что-либо.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Описывать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- значит говорить как что-либо/кто-либо выглядит.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Сравнивать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- значит сопоставлять сходства и различия между людьми или вещами; оценивать что-либо и соизмерять с другими вещами.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Определять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- значит показывать или доказывать существование кого-либо/чего-либо; узнавать кого-либо/что-либо как конкретную личность/вещь.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Ассоциировать -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значит умственно делать связи между людьми или вещами; соединять людей или вещи по принципу их взаимодействия.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Заключать -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значит делать выводы на основе имеющейся информации или фактов; косвенно предлагать истинность чего-либо.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Прогнозировать -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значит предполагать, что произойдёт в будущем; предсказывать что-либо.</a:t>
            </a:r>
            <a:endParaRPr lang="ru-RU" sz="29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Times New Roman"/>
              </a:rPr>
              <a:t>Применять - 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Times New Roman"/>
              </a:rPr>
              <a:t>значит делать заявление; создавать руководство и т.д. для извлечения наибольшей эффективности в конкретной ситуации; применить что-либо, значит использовать в соответствии; извлекать практическую пользу из чего-либо.</a:t>
            </a:r>
            <a:endParaRPr lang="ru-RU" sz="29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Составляя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задания, направленные на развитие критического мышления учащихся,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нужно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учитывать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навыки, используемые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нем</a:t>
            </a:r>
            <a:r>
              <a:rPr lang="ru-RU" sz="3600" dirty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latin typeface="Calibri"/>
                <a:ea typeface="Calibri"/>
                <a:cs typeface="Times New Roman"/>
              </a:rPr>
            </a:br>
            <a:r>
              <a:rPr lang="ru-RU" sz="36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7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59" cy="4713387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Описывать ситуацию другим.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Проверять, имеется ли необходимая информация и не предвзяты ли они в своих суждениях.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Соотносить ситуацию с собственными убеждениями.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Выражать эмоции для указания важности, но не предвзятости поведения.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Задавать вопросы о возможных результатах.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Анализировать различные способы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действия 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условия устранения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недостатков 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ограничений.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Коллективно обсуждать способы действия.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63055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Решать, какие способы являются наилучшими и что необходимо для этого сделать.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  <a:tabLst>
                <a:tab pos="630555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В соответствии с этими навыками ученики должны уметь: 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66270"/>
              </p:ext>
            </p:extLst>
          </p:nvPr>
        </p:nvGraphicFramePr>
        <p:xfrm>
          <a:off x="395536" y="1628801"/>
          <a:ext cx="8352928" cy="4248470"/>
        </p:xfrm>
        <a:graphic>
          <a:graphicData uri="http://schemas.openxmlformats.org/drawingml/2006/table">
            <a:tbl>
              <a:tblPr firstRow="1" firstCol="1" bandRow="1"/>
              <a:tblGrid>
                <a:gridCol w="3063293"/>
                <a:gridCol w="2722054"/>
                <a:gridCol w="2567581"/>
              </a:tblGrid>
              <a:tr h="42913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Технологические этапы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стадия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стадия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стадия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1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Вызов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5725" algn="l"/>
                        </a:tabLst>
                      </a:pPr>
                      <a:r>
                        <a:rPr lang="tt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Имеющиеся знания;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5725" algn="l"/>
                        </a:tabLst>
                      </a:pPr>
                      <a:r>
                        <a:rPr lang="tt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Интерес к получению новой информации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5725" algn="l"/>
                        </a:tabLst>
                      </a:pPr>
                      <a:r>
                        <a:rPr lang="tt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Постановка учеником соб­ственных целей обучения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Осмысление  содержания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Получение новой информации;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Корректировка учени­ком поставленных целей обучения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Размышление, рожде­ние нового знания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Постановка учеником новых целей обучения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tabLst>
                <a:tab pos="630555" algn="l"/>
              </a:tabLst>
            </a:pP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Технологический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алгоритм урока с набором 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приемов,</a:t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стратегий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ведения 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урока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626073"/>
              </p:ext>
            </p:extLst>
          </p:nvPr>
        </p:nvGraphicFramePr>
        <p:xfrm>
          <a:off x="251520" y="1151972"/>
          <a:ext cx="8641656" cy="5410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229"/>
                <a:gridCol w="2709599"/>
                <a:gridCol w="2160414"/>
                <a:gridCol w="2160414"/>
              </a:tblGrid>
              <a:tr h="4773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Стадия (фаза)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Возможные приемы и методы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3243"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145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Вызов (активизация)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Направлена на вызов у учащихся уже имеющихся знаний по этому вопросу, активизацию их деятельности, мотивацию к дальнейшей работе.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Вспоминают, что известно по этому вопросу, делают предположения, систематизируют информацию до ее изучения, задает вопросы, на которые хотел бы получить ответ.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762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списка известной информации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762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Графическая систематизация материала – кластеры, таблицы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762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Верные и неверные утверждения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762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Перепутанные логи­ческие цепочки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762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Игровые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Приемы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и методы, которые можно 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использовать</a:t>
            </a:r>
            <a:b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  <a:t>на уроках на каждом этапе.</a:t>
            </a:r>
            <a:br>
              <a:rPr lang="ru-RU" sz="2200" b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51836"/>
              </p:ext>
            </p:extLst>
          </p:nvPr>
        </p:nvGraphicFramePr>
        <p:xfrm>
          <a:off x="251520" y="1124745"/>
          <a:ext cx="8640962" cy="549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264"/>
                <a:gridCol w="2541458"/>
                <a:gridCol w="2251006"/>
                <a:gridCol w="2396234"/>
              </a:tblGrid>
              <a:tr h="464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Стадия (фаза)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</a:t>
                      </a:r>
                      <a: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tt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Возможные приемы и методы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7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ru-RU" sz="16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Осмысление содержания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Направлена на сохранение интереса к теме при непосредственной работе с новой информацией, постепенное продвижение от старого знания к новому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Читают, слушают, используя активные методы чтения, делают пометки на полях, составляют логические структурные группы – опорные конспекты, структурно – логические схемы и т.д., ведут записи по мере осмысления новой информации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 активного чтения: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-Маркировка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использованием условных значков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-Ведение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различных записей типа двойных дневников, бортовых журналов, маршрут­ных листов (используя схематичную кодировку информации)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7620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-Поиск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ответов на поставленные в первой части урока вопросы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Приемы и методы, которые можно использовать</a:t>
            </a:r>
            <a:b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 на уроках на каждом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этапе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8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</TotalTime>
  <Words>868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Приёмы технологии формирования критического мышления</vt:lpstr>
      <vt:lpstr>Критическое мышление </vt:lpstr>
      <vt:lpstr>Критически мыслящий человек</vt:lpstr>
      <vt:lpstr> Основными психологическими действиями, способствующими развитию критического мышления являются:  </vt:lpstr>
      <vt:lpstr>  Составляя задания, направленные на развитие критического мышления учащихся, нужно учитывать навыки, используемые в нем  </vt:lpstr>
      <vt:lpstr>В соответствии с этими навыками ученики должны уметь:  </vt:lpstr>
      <vt:lpstr>Технологический алгоритм урока с набором приемов, стратегий ведения урока</vt:lpstr>
      <vt:lpstr>Приемы и методы, которые можно использовать  на уроках на каждом этапе. </vt:lpstr>
      <vt:lpstr>Приемы и методы, которые можно использовать  на уроках на каждом этапе </vt:lpstr>
      <vt:lpstr>Приемы и методы, которые можно использовать  на уроках на каждом этапе</vt:lpstr>
      <vt:lpstr> Модель компетентостно-ориентированных  заданий 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Приёмы технологии формирования критического мышления</dc:title>
  <dc:creator>GYPNORION</dc:creator>
  <cp:lastModifiedBy>GYPNORION</cp:lastModifiedBy>
  <cp:revision>7</cp:revision>
  <dcterms:created xsi:type="dcterms:W3CDTF">2016-11-23T08:03:33Z</dcterms:created>
  <dcterms:modified xsi:type="dcterms:W3CDTF">2016-12-08T08:20:14Z</dcterms:modified>
</cp:coreProperties>
</file>